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metadata" ContentType="application/binary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8" r:id="rId9"/>
    <p:sldId id="262" r:id="rId10"/>
    <p:sldId id="267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000000"/>
          </p15:clr>
        </p15:guide>
        <p15:guide id="2" pos="2880">
          <p15:clr>
            <a:srgbClr val="000000"/>
          </p15:clr>
        </p15:guide>
      </p15:sldGuideLst>
    </p:ext>
    <p:ext uri="http://customooxmlschemas.google.com/">
      <go:slidesCustomData xmlns:go="http://customooxmlschemas.google.com/" xmlns:ahyp="http://schemas.microsoft.com/office/drawing/2018/hyperlinkcolor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3" roundtripDataSignature="AMtx7mjLDMjRu2yaP/99L7wxr/oUvU2RiA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57A6D7"/>
    <a:srgbClr val="4BACC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 snapToGrid="0"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customschemas.google.com/relationships/presentationmetadata" Target="metadata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36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pPr marL="0" marR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Google Shape;101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02" name="Google Shape;102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1</a:t>
            </a:fld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36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matchingName="1_Slide de título">
  <p:cSld name="1_Slide de título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/>
          <p:nvPr/>
        </p:nvSpPr>
        <p:spPr>
          <a:xfrm rot="10800000" flipH="1">
            <a:off x="5410156" y="590921"/>
            <a:ext cx="3733800" cy="91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" name="Google Shape;17;p4"/>
          <p:cNvSpPr/>
          <p:nvPr/>
        </p:nvSpPr>
        <p:spPr>
          <a:xfrm rot="10800000" flipH="1">
            <a:off x="5410156" y="583103"/>
            <a:ext cx="3733800" cy="1920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" name="Google Shape;18;p4"/>
          <p:cNvSpPr/>
          <p:nvPr/>
        </p:nvSpPr>
        <p:spPr>
          <a:xfrm rot="10800000" flipH="1">
            <a:off x="5410156" y="734102"/>
            <a:ext cx="3733800" cy="9000"/>
          </a:xfrm>
          <a:prstGeom prst="rect">
            <a:avLst/>
          </a:prstGeom>
          <a:solidFill>
            <a:schemeClr val="accent2">
              <a:alpha val="64709"/>
            </a:schemeClr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4"/>
          <p:cNvSpPr/>
          <p:nvPr/>
        </p:nvSpPr>
        <p:spPr>
          <a:xfrm rot="10800000" flipH="1">
            <a:off x="5410156" y="755797"/>
            <a:ext cx="1966200" cy="18300"/>
          </a:xfrm>
          <a:prstGeom prst="rect">
            <a:avLst/>
          </a:prstGeom>
          <a:solidFill>
            <a:schemeClr val="accent2">
              <a:alpha val="60000"/>
            </a:schemeClr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" name="Google Shape;20;p4"/>
          <p:cNvSpPr/>
          <p:nvPr/>
        </p:nvSpPr>
        <p:spPr>
          <a:xfrm>
            <a:off x="5410157" y="743353"/>
            <a:ext cx="3063300" cy="27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" name="Google Shape;21;p4"/>
          <p:cNvSpPr/>
          <p:nvPr/>
        </p:nvSpPr>
        <p:spPr>
          <a:xfrm>
            <a:off x="7376305" y="679853"/>
            <a:ext cx="1600500" cy="36600"/>
          </a:xfrm>
          <a:prstGeom prst="roundRect">
            <a:avLst>
              <a:gd name="adj" fmla="val 16667"/>
            </a:avLst>
          </a:prstGeom>
          <a:solidFill>
            <a:schemeClr val="lt1"/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" name="Google Shape;22;p4"/>
          <p:cNvSpPr/>
          <p:nvPr/>
        </p:nvSpPr>
        <p:spPr>
          <a:xfrm>
            <a:off x="0" y="467935"/>
            <a:ext cx="9144000" cy="244500"/>
          </a:xfrm>
          <a:prstGeom prst="rect">
            <a:avLst/>
          </a:prstGeom>
          <a:solidFill>
            <a:schemeClr val="accent2">
              <a:alpha val="49800"/>
            </a:schemeClr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" name="Google Shape;23;p4"/>
          <p:cNvSpPr/>
          <p:nvPr/>
        </p:nvSpPr>
        <p:spPr>
          <a:xfrm>
            <a:off x="0" y="493637"/>
            <a:ext cx="9144000" cy="141000"/>
          </a:xfrm>
          <a:prstGeom prst="rect">
            <a:avLst/>
          </a:prstGeom>
          <a:solidFill>
            <a:srgbClr val="F2DADA"/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" name="Google Shape;24;p4"/>
          <p:cNvSpPr/>
          <p:nvPr/>
        </p:nvSpPr>
        <p:spPr>
          <a:xfrm rot="10800000" flipH="1">
            <a:off x="6414061" y="388616"/>
            <a:ext cx="2730000" cy="248400"/>
          </a:xfrm>
          <a:prstGeom prst="rect">
            <a:avLst/>
          </a:prstGeom>
          <a:solidFill>
            <a:srgbClr val="F2DADA"/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4"/>
          <p:cNvSpPr/>
          <p:nvPr/>
        </p:nvSpPr>
        <p:spPr>
          <a:xfrm>
            <a:off x="0" y="1"/>
            <a:ext cx="9144000" cy="5862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" name="Google Shape;26;p4"/>
          <p:cNvSpPr/>
          <p:nvPr/>
        </p:nvSpPr>
        <p:spPr>
          <a:xfrm>
            <a:off x="0" y="6745615"/>
            <a:ext cx="9144000" cy="112500"/>
          </a:xfrm>
          <a:prstGeom prst="rect">
            <a:avLst/>
          </a:prstGeom>
          <a:solidFill>
            <a:srgbClr val="002060"/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" name="Google Shape;27;p4"/>
          <p:cNvSpPr/>
          <p:nvPr/>
        </p:nvSpPr>
        <p:spPr>
          <a:xfrm rot="10800000" flipH="1">
            <a:off x="5410156" y="754513"/>
            <a:ext cx="1966200" cy="9000"/>
          </a:xfrm>
          <a:prstGeom prst="rect">
            <a:avLst/>
          </a:prstGeom>
          <a:solidFill>
            <a:schemeClr val="accent2">
              <a:alpha val="64709"/>
            </a:schemeClr>
          </a:solidFill>
          <a:ln>
            <a:noFill/>
          </a:ln>
        </p:spPr>
        <p:txBody>
          <a:bodyPr spcFirstLastPara="1" wrap="square" lIns="87050" tIns="43525" rIns="87050" bIns="43525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4"/>
          <p:cNvSpPr txBox="1">
            <a:spLocks noGrp="1"/>
          </p:cNvSpPr>
          <p:nvPr>
            <p:ph type="dt" idx="10"/>
          </p:nvPr>
        </p:nvSpPr>
        <p:spPr>
          <a:xfrm>
            <a:off x="6705691" y="4206120"/>
            <a:ext cx="960000" cy="45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4"/>
          <p:cNvSpPr txBox="1">
            <a:spLocks noGrp="1"/>
          </p:cNvSpPr>
          <p:nvPr>
            <p:ph type="ftr" idx="11"/>
          </p:nvPr>
        </p:nvSpPr>
        <p:spPr>
          <a:xfrm>
            <a:off x="5410156" y="4205364"/>
            <a:ext cx="1295400" cy="457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4"/>
          <p:cNvSpPr txBox="1">
            <a:spLocks noGrp="1"/>
          </p:cNvSpPr>
          <p:nvPr>
            <p:ph type="sldNum" idx="12"/>
          </p:nvPr>
        </p:nvSpPr>
        <p:spPr>
          <a:xfrm>
            <a:off x="8320181" y="1009"/>
            <a:ext cx="747600" cy="366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l" type="vertTx">
  <p:cSld name="VERTICAL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0" name="Google Shape;90;p14"/>
          <p:cNvSpPr txBox="1">
            <a:spLocks noGrp="1"/>
          </p:cNvSpPr>
          <p:nvPr>
            <p:ph type="body" idx="1"/>
          </p:nvPr>
        </p:nvSpPr>
        <p:spPr>
          <a:xfrm rot="5400000">
            <a:off x="2308950" y="-251550"/>
            <a:ext cx="4526100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1" name="Google Shape;91;p1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2" name="Google Shape;92;p1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3" name="Google Shape;93;p1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texto verticais" type="vertTitleAndTx">
  <p:cSld name="VERTICAL_TITLE_AND_VERTICAL_TEXT"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15"/>
          <p:cNvSpPr txBox="1">
            <a:spLocks noGrp="1"/>
          </p:cNvSpPr>
          <p:nvPr>
            <p:ph type="title"/>
          </p:nvPr>
        </p:nvSpPr>
        <p:spPr>
          <a:xfrm rot="5400000">
            <a:off x="4732350" y="2171688"/>
            <a:ext cx="5851500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6" name="Google Shape;96;p15"/>
          <p:cNvSpPr txBox="1">
            <a:spLocks noGrp="1"/>
          </p:cNvSpPr>
          <p:nvPr>
            <p:ph type="body" idx="1"/>
          </p:nvPr>
        </p:nvSpPr>
        <p:spPr>
          <a:xfrm rot="5400000">
            <a:off x="541350" y="190488"/>
            <a:ext cx="5851500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97" name="Google Shape;97;p1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8" name="Google Shape;98;p1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9" name="Google Shape;99;p1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Em branco" type="blank">
  <p:cSld name="BLANK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3" name="Google Shape;33;p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ítulo e conteúdo" type="obj">
  <p:cSld name="OBJECT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5" name="Google Shape;45;p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beçalho da Seção" type="secHead">
  <p:cSld name="SECTION_HEADER">
    <p:spTree>
      <p:nvGrpSpPr>
        <p:cNvPr id="1" name="Shape 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Google Shape;48;p8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sz="4000" b="1" cap="none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8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 rtl="0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 rtl="0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 rtl="0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50" name="Google Shape;50;p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Duas Partes de Conteúdo" type="twoObj">
  <p:cSld name="TWO_OBJECT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9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9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6" name="Google Shape;56;p9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57" name="Google Shape;57;p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ação" type="twoTxTwoObj">
  <p:cSld name="TWO_OBJECTS_WITH_TEXT">
    <p:spTree>
      <p:nvGrpSpPr>
        <p:cNvPr id="1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0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2" name="Google Shape;62;p10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3" name="Google Shape;63;p10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4" name="Google Shape;64;p10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900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65" name="Google Shape;65;p10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900" cy="3951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 rtl="0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 rtl="0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66" name="Google Shape;66;p1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omente título" type="titleOnly">
  <p:cSld name="TITLE_ONLY"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p11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1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údo com Legenda" type="objTx">
  <p:cSld name="OBJECT_WITH_CAPTION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400" cy="1162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2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00" cy="585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77" name="Google Shape;77;p12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400" cy="469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78" name="Google Shape;78;p1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Imagem com Legenda" type="picTx">
  <p:cSld name="PICTURE_WITH_CAPTION_TEXT"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sz="2000" b="1"/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13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84" name="Google Shape;84;p13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 rtl="0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 rtl="0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 rtl="0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 rtl="0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85" name="Google Shape;85;p1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6" name="Google Shape;86;p1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7" name="Google Shape;87;p1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 rtl="0">
              <a:spcBef>
                <a:spcPts val="0"/>
              </a:spcBef>
              <a:spcAft>
                <a:spcPts val="0"/>
              </a:spcAft>
              <a:buNone/>
              <a:defRPr/>
            </a:lvl1pPr>
            <a:lvl2pPr marL="0" lvl="1" indent="0" algn="r" rtl="0">
              <a:spcBef>
                <a:spcPts val="0"/>
              </a:spcBef>
              <a:spcAft>
                <a:spcPts val="0"/>
              </a:spcAft>
              <a:buNone/>
              <a:defRPr/>
            </a:lvl2pPr>
            <a:lvl3pPr marL="0" lvl="2" indent="0" algn="r" rtl="0">
              <a:spcBef>
                <a:spcPts val="0"/>
              </a:spcBef>
              <a:spcAft>
                <a:spcPts val="0"/>
              </a:spcAft>
              <a:buNone/>
              <a:defRPr/>
            </a:lvl3pPr>
            <a:lvl4pPr marL="0" lvl="3" indent="0" algn="r" rtl="0">
              <a:spcBef>
                <a:spcPts val="0"/>
              </a:spcBef>
              <a:spcAft>
                <a:spcPts val="0"/>
              </a:spcAft>
              <a:buNone/>
              <a:defRPr/>
            </a:lvl4pPr>
            <a:lvl5pPr marL="0" lvl="4" indent="0" algn="r" rtl="0">
              <a:spcBef>
                <a:spcPts val="0"/>
              </a:spcBef>
              <a:spcAft>
                <a:spcPts val="0"/>
              </a:spcAft>
              <a:buNone/>
              <a:defRPr/>
            </a:lvl5pPr>
            <a:lvl6pPr marL="0" lvl="5" indent="0" algn="r" rtl="0">
              <a:spcBef>
                <a:spcPts val="0"/>
              </a:spcBef>
              <a:spcAft>
                <a:spcPts val="0"/>
              </a:spcAft>
              <a:buNone/>
              <a:defRPr/>
            </a:lvl6pPr>
            <a:lvl7pPr marL="0" lvl="6" indent="0" algn="r" rtl="0">
              <a:spcBef>
                <a:spcPts val="0"/>
              </a:spcBef>
              <a:spcAft>
                <a:spcPts val="0"/>
              </a:spcAft>
              <a:buNone/>
              <a:defRPr/>
            </a:lvl7pPr>
            <a:lvl8pPr marL="0" lvl="7" indent="0" algn="r" rtl="0">
              <a:spcBef>
                <a:spcPts val="0"/>
              </a:spcBef>
              <a:spcAft>
                <a:spcPts val="0"/>
              </a:spcAft>
              <a:buNone/>
              <a:defRPr/>
            </a:lvl8pPr>
            <a:lvl9pPr marL="0" lvl="8" indent="0" algn="r" rtl="0">
              <a:spcBef>
                <a:spcPts val="0"/>
              </a:spcBef>
              <a:spcAft>
                <a:spcPts val="0"/>
              </a:spcAft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6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4" name="Google Shape;14;p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0" marR="0" lvl="1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0" marR="0" lvl="2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0" marR="0" lvl="3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0" marR="0" lvl="4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0" marR="0" lvl="5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0" marR="0" lvl="6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0" marR="0" lvl="7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0" marR="0" lvl="8" indent="0" algn="r" rtl="0"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>
                <a:solidFill>
                  <a:srgbClr val="888888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t-BR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‹nº›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1"/>
          <p:cNvSpPr txBox="1"/>
          <p:nvPr/>
        </p:nvSpPr>
        <p:spPr>
          <a:xfrm>
            <a:off x="0" y="4666553"/>
            <a:ext cx="9144000" cy="942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325" tIns="9650" rIns="19325" bIns="965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Orientador(a): 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err="1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C</a:t>
            </a:r>
            <a:r>
              <a:rPr lang="pt-BR" sz="2000" i="0" u="none" strike="noStrike" cap="none" dirty="0" err="1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oorientador</a:t>
            </a:r>
            <a:r>
              <a:rPr lang="pt-BR" sz="2000" i="0" u="none" strike="noStrike" cap="none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(a):</a:t>
            </a: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dirty="0" smtClean="0">
                <a:solidFill>
                  <a:schemeClr val="dk1"/>
                </a:solidFill>
                <a:latin typeface="Cambria"/>
                <a:ea typeface="Cambria"/>
                <a:sym typeface="Cambria"/>
              </a:rPr>
              <a:t>Área de Concentração:</a:t>
            </a:r>
            <a:endParaRPr sz="2000"/>
          </a:p>
        </p:txBody>
      </p:sp>
      <p:sp>
        <p:nvSpPr>
          <p:cNvPr id="107" name="Google Shape;107;p1"/>
          <p:cNvSpPr txBox="1"/>
          <p:nvPr/>
        </p:nvSpPr>
        <p:spPr>
          <a:xfrm>
            <a:off x="42204" y="2973458"/>
            <a:ext cx="8784900" cy="100437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325" tIns="9650" rIns="19325" bIns="965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i="0" u="none" strike="noStrike" cap="none" dirty="0">
                <a:solidFill>
                  <a:schemeClr val="dk1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TÍTULO DO TRABALHO</a:t>
            </a:r>
            <a:endParaRPr sz="3200">
              <a:latin typeface="Cambria" pitchFamily="18" charset="0"/>
              <a:ea typeface="Cambria" pitchFamily="18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3200" b="1" i="0" u="none" strike="noStrike" cap="none" dirty="0">
                <a:solidFill>
                  <a:schemeClr val="dk1"/>
                </a:solidFill>
                <a:latin typeface="Cambria" pitchFamily="18" charset="0"/>
                <a:ea typeface="Cambria" pitchFamily="18" charset="0"/>
                <a:cs typeface="Cambria"/>
                <a:sym typeface="Cambria"/>
              </a:rPr>
              <a:t>(MAIÚSCULAS E CENTRALIZADO) </a:t>
            </a:r>
            <a:endParaRPr sz="3200" b="1" i="0" u="none" strike="noStrike" cap="none">
              <a:solidFill>
                <a:schemeClr val="dk1"/>
              </a:solidFill>
              <a:latin typeface="Cambria" pitchFamily="18" charset="0"/>
              <a:ea typeface="Cambria" pitchFamily="18" charset="0"/>
              <a:cs typeface="Cambria"/>
              <a:sym typeface="Cambria"/>
            </a:endParaRPr>
          </a:p>
        </p:txBody>
      </p:sp>
      <p:sp>
        <p:nvSpPr>
          <p:cNvPr id="108" name="Google Shape;108;p1"/>
          <p:cNvSpPr txBox="1"/>
          <p:nvPr/>
        </p:nvSpPr>
        <p:spPr>
          <a:xfrm>
            <a:off x="0" y="4120376"/>
            <a:ext cx="9143999" cy="32726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325" tIns="9650" rIns="19325" bIns="965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000" i="0" u="none" strike="noStrike" cap="none" dirty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Apresentação: (Inserir nome do apresentador do trabalho)</a:t>
            </a:r>
            <a:endParaRPr sz="2000"/>
          </a:p>
        </p:txBody>
      </p:sp>
      <p:sp>
        <p:nvSpPr>
          <p:cNvPr id="109" name="Google Shape;109;p1" descr="Resultado de imagem para cnpq"/>
          <p:cNvSpPr/>
          <p:nvPr/>
        </p:nvSpPr>
        <p:spPr>
          <a:xfrm>
            <a:off x="155575" y="-144463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0" name="Google Shape;110;p1" descr="Resultado de imagem para cnpq"/>
          <p:cNvSpPr/>
          <p:nvPr/>
        </p:nvSpPr>
        <p:spPr>
          <a:xfrm>
            <a:off x="307975" y="7937"/>
            <a:ext cx="304800" cy="30480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1716274"/>
            <a:ext cx="9144000" cy="46166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solidFill>
              <a:schemeClr val="accent1"/>
            </a:solidFill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20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    </a:t>
            </a:r>
            <a:r>
              <a:rPr kumimoji="0" lang="pt-BR" sz="2400" b="1" i="0" u="none" strike="noStrike" cap="none" normalizeH="0" baseline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DEFESA DE TRABALHO</a:t>
            </a:r>
            <a:r>
              <a:rPr kumimoji="0" lang="pt-BR" sz="2400" b="1" i="0" u="none" strike="noStrike" cap="none" normalizeH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DE CONCLUSÃO DE CURSO</a:t>
            </a:r>
            <a:endParaRPr kumimoji="0" lang="pt-BR" sz="2000" b="1" i="0" u="none" strike="noStrike" cap="none" normalizeH="0" baseline="0" dirty="0" smtClean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1350500" y="534571"/>
            <a:ext cx="7019778" cy="9848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MINISTÉRIO DA EDUCAÇÃO</a:t>
            </a:r>
            <a:b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</a:br>
            <a:r>
              <a:rPr kumimoji="0" lang="pt-BR" b="1" i="0" u="none" strike="noStrike" cap="none" normalizeH="0" baseline="0" dirty="0" smtClean="0">
                <a:ln>
                  <a:noFill/>
                </a:ln>
                <a:solidFill>
                  <a:srgbClr val="0D0D0D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INSTITUTO FEDERAL DE EDUCAÇÃO, CIÊNCIA E TECNOLOGIA DE GOIÁS CÂMPUS</a:t>
            </a:r>
            <a:r>
              <a:rPr kumimoji="0" lang="pt-BR" b="1" i="0" u="none" strike="noStrike" cap="none" normalizeH="0" dirty="0" smtClean="0">
                <a:ln>
                  <a:noFill/>
                </a:ln>
                <a:solidFill>
                  <a:srgbClr val="0D0D0D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ITUMBIARA</a:t>
            </a:r>
            <a:endParaRPr kumimoji="0" lang="pt-BR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mbria" pitchFamily="18" charset="0"/>
              <a:ea typeface="Cambria" pitchFamily="18" charset="0"/>
              <a:cs typeface="Arial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PÓS-GRADUAÇÃO</a:t>
            </a:r>
            <a:r>
              <a:rPr kumimoji="0" lang="pt-BR" sz="16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</a:t>
            </a:r>
            <a:r>
              <a:rPr kumimoji="0" lang="pt-BR" sz="1600" b="1" i="1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LATO SENSU</a:t>
            </a:r>
            <a:r>
              <a:rPr kumimoji="0" lang="pt-BR" sz="16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 </a:t>
            </a:r>
            <a:r>
              <a:rPr kumimoji="0" lang="pt-BR" sz="16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mbria" pitchFamily="18" charset="0"/>
                <a:ea typeface="Cambria" pitchFamily="18" charset="0"/>
                <a:cs typeface="Arial" pitchFamily="34" charset="0"/>
              </a:rPr>
              <a:t>EM ENSINO DE CIÊNCIAS E MATEMÁTICA</a:t>
            </a:r>
          </a:p>
        </p:txBody>
      </p:sp>
      <p:pic>
        <p:nvPicPr>
          <p:cNvPr id="4099" name="Picture 10" descr="Instituto Federal de Goiás - Itumbiara"/>
          <p:cNvPicPr>
            <a:picLocks noChangeAspect="1" noChangeArrowheads="1"/>
          </p:cNvPicPr>
          <p:nvPr/>
        </p:nvPicPr>
        <p:blipFill>
          <a:blip r:embed="rId3">
            <a:lum bright="-10000"/>
          </a:blip>
          <a:srcRect/>
          <a:stretch>
            <a:fillRect/>
          </a:stretch>
        </p:blipFill>
        <p:spPr bwMode="auto">
          <a:xfrm>
            <a:off x="182881" y="98476"/>
            <a:ext cx="1041009" cy="146520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Google Shape;105;p1"/>
          <p:cNvSpPr txBox="1"/>
          <p:nvPr/>
        </p:nvSpPr>
        <p:spPr>
          <a:xfrm>
            <a:off x="0" y="6161652"/>
            <a:ext cx="9144000" cy="2657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9325" tIns="9650" rIns="19325" bIns="965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1600" dirty="0" smtClean="0">
                <a:solidFill>
                  <a:schemeClr val="dk1"/>
                </a:solidFill>
                <a:latin typeface="Cambria"/>
                <a:ea typeface="Cambria"/>
                <a:cs typeface="Cambria"/>
                <a:sym typeface="Cambria"/>
              </a:rPr>
              <a:t>Mês/20___</a:t>
            </a:r>
            <a:endParaRPr lang="pt-BR" sz="1600" i="0" u="none" strike="noStrike" cap="none" dirty="0" smtClean="0">
              <a:solidFill>
                <a:schemeClr val="dk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/>
        </p:nvSpPr>
        <p:spPr>
          <a:xfrm>
            <a:off x="150421" y="383736"/>
            <a:ext cx="8827800" cy="461624"/>
          </a:xfrm>
          <a:prstGeom prst="rect">
            <a:avLst/>
          </a:prstGeom>
          <a:solidFill>
            <a:srgbClr val="57A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>
                <a:solidFill>
                  <a:schemeClr val="bg1"/>
                </a:solidFill>
                <a:latin typeface="Cambria"/>
                <a:ea typeface="Cambria"/>
                <a:cs typeface="Cambria"/>
                <a:sym typeface="Cambria"/>
              </a:rPr>
              <a:t>AGRADECIMENTOS</a:t>
            </a:r>
            <a:endParaRPr sz="1800" b="1">
              <a:solidFill>
                <a:schemeClr val="bg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179512" y="1909281"/>
            <a:ext cx="8640960" cy="13233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2000" dirty="0" smtClean="0">
                <a:latin typeface="Cambria" pitchFamily="18" charset="0"/>
                <a:ea typeface="Cambria" pitchFamily="18" charset="0"/>
              </a:rPr>
              <a:t>[autor faz agradecimentos dirigidos àqueles que contribuíram de maneira relevante à elaboração do artigo (programa de pós-graduação, orientador, professores, bolsa de fomento, e outros) e ao público que assistiu  a defesa de TCC e a banca avaliadora]</a:t>
            </a:r>
            <a:endParaRPr sz="2000">
              <a:solidFill>
                <a:schemeClr val="tx1"/>
              </a:solidFill>
              <a:latin typeface="Cambria" pitchFamily="18" charset="0"/>
              <a:ea typeface="Cambria" pitchFamily="18" charset="0"/>
              <a:sym typeface="Arial"/>
            </a:endParaRPr>
          </a:p>
        </p:txBody>
      </p:sp>
      <p:sp>
        <p:nvSpPr>
          <p:cNvPr id="5" name="Retângulo 7"/>
          <p:cNvSpPr>
            <a:spLocks noChangeArrowheads="1"/>
          </p:cNvSpPr>
          <p:nvPr/>
        </p:nvSpPr>
        <p:spPr bwMode="auto">
          <a:xfrm>
            <a:off x="0" y="2794051"/>
            <a:ext cx="8818598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r"/>
            <a:r>
              <a:rPr lang="pt-BR" b="1" dirty="0" smtClean="0"/>
              <a:t> </a:t>
            </a:r>
            <a:endParaRPr lang="pt-BR" b="1" dirty="0"/>
          </a:p>
        </p:txBody>
      </p:sp>
      <p:sp>
        <p:nvSpPr>
          <p:cNvPr id="6" name="Retângulo 5"/>
          <p:cNvSpPr/>
          <p:nvPr/>
        </p:nvSpPr>
        <p:spPr>
          <a:xfrm>
            <a:off x="341784" y="4393964"/>
            <a:ext cx="82809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800" b="1" dirty="0" smtClean="0">
                <a:latin typeface="Cambria" pitchFamily="18" charset="0"/>
                <a:ea typeface="Cambria" pitchFamily="18" charset="0"/>
              </a:rPr>
              <a:t>E-MAIL PARA CONTATO: </a:t>
            </a:r>
            <a:endParaRPr lang="pt-BR" sz="1800" b="1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/>
        </p:nvSpPr>
        <p:spPr>
          <a:xfrm>
            <a:off x="112544" y="482224"/>
            <a:ext cx="8827800" cy="461700"/>
          </a:xfrm>
          <a:prstGeom prst="rect">
            <a:avLst/>
          </a:prstGeom>
          <a:solidFill>
            <a:srgbClr val="57A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>
                <a:solidFill>
                  <a:schemeClr val="bg1"/>
                </a:solidFill>
                <a:latin typeface="Cambria"/>
                <a:ea typeface="Cambria"/>
                <a:cs typeface="Cambria"/>
                <a:sym typeface="Cambria"/>
              </a:rPr>
              <a:t>INTRODUÇÃO/JUSTIFICATIVA</a:t>
            </a:r>
            <a:endParaRPr sz="1800" b="1">
              <a:solidFill>
                <a:schemeClr val="bg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337624" y="1909281"/>
            <a:ext cx="8482847" cy="16311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just"/>
            <a:r>
              <a:rPr lang="pt-BR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(Apresentar uma visão panorâmica e contextualizada do problema a ser investigado; e a importância do tema, convencendo o leitor sobre a aplicabilidade da pesquisa a ser realizada. Não se esqueça de fundamentar suas argumentações e justificativa com citações, de acordo com as regras das ABNT)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/>
        </p:nvSpPr>
        <p:spPr>
          <a:xfrm>
            <a:off x="316200" y="580702"/>
            <a:ext cx="8827800" cy="461700"/>
          </a:xfrm>
          <a:prstGeom prst="rect">
            <a:avLst/>
          </a:prstGeom>
          <a:solidFill>
            <a:srgbClr val="57A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>
                <a:solidFill>
                  <a:schemeClr val="bg1"/>
                </a:solidFill>
                <a:latin typeface="Cambria"/>
                <a:ea typeface="Cambria"/>
                <a:cs typeface="Cambria"/>
                <a:sym typeface="Cambria"/>
              </a:rPr>
              <a:t>OBJETIVO GERAL</a:t>
            </a:r>
            <a:endParaRPr sz="1800" b="1">
              <a:solidFill>
                <a:schemeClr val="bg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" name="Google Shape;122;p2"/>
          <p:cNvSpPr txBox="1"/>
          <p:nvPr/>
        </p:nvSpPr>
        <p:spPr>
          <a:xfrm>
            <a:off x="911048" y="1909281"/>
            <a:ext cx="7107553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pt-BR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(Apresentar  de forma ampla o que se pretende realizar) .</a:t>
            </a:r>
          </a:p>
          <a:p>
            <a:pPr lvl="0" algn="ctr"/>
            <a:endParaRPr lang="pt-BR" sz="2000" dirty="0" smtClean="0">
              <a:solidFill>
                <a:schemeClr val="tx1"/>
              </a:solidFill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/>
        </p:nvSpPr>
        <p:spPr>
          <a:xfrm>
            <a:off x="105180" y="440026"/>
            <a:ext cx="8827800" cy="461700"/>
          </a:xfrm>
          <a:prstGeom prst="rect">
            <a:avLst/>
          </a:prstGeom>
          <a:solidFill>
            <a:srgbClr val="57A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>
                <a:solidFill>
                  <a:schemeClr val="bg1"/>
                </a:solidFill>
                <a:latin typeface="Cambria"/>
                <a:ea typeface="Cambria"/>
                <a:cs typeface="Cambria"/>
                <a:sym typeface="Cambria"/>
              </a:rPr>
              <a:t>OBJETIVOS ESPECÍFICOS</a:t>
            </a:r>
            <a:endParaRPr sz="1800" b="1">
              <a:solidFill>
                <a:schemeClr val="bg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179512" y="1909281"/>
            <a:ext cx="864096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ctr"/>
            <a:r>
              <a:rPr lang="pt-BR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(Indicar as especificidades do trabalho, ou seja, revelar detalhes importantes que irão contribuir para a obtenção do objetivo geral)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/>
        </p:nvSpPr>
        <p:spPr>
          <a:xfrm>
            <a:off x="178557" y="510348"/>
            <a:ext cx="8827800" cy="461624"/>
          </a:xfrm>
          <a:prstGeom prst="rect">
            <a:avLst/>
          </a:prstGeom>
          <a:solidFill>
            <a:srgbClr val="57A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>
                <a:solidFill>
                  <a:schemeClr val="bg1"/>
                </a:solidFill>
                <a:latin typeface="Cambria"/>
                <a:ea typeface="Cambria"/>
                <a:cs typeface="Cambria"/>
                <a:sym typeface="Cambria"/>
              </a:rPr>
              <a:t>REFERENCIAL TEÓRICO ou REVISÃO DE LITERATURA</a:t>
            </a:r>
            <a:endParaRPr sz="1800" b="1">
              <a:solidFill>
                <a:schemeClr val="bg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179512" y="1909281"/>
            <a:ext cx="864096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Escolher para o título: Referencial Teórico ou Revisão de Literatura. </a:t>
            </a:r>
          </a:p>
          <a:p>
            <a:pPr algn="ctr"/>
            <a:r>
              <a:rPr lang="pt-BR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(Descrição da fundamentação teórica, de acordo com as regras das ABNT)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/>
        </p:nvSpPr>
        <p:spPr>
          <a:xfrm>
            <a:off x="150421" y="397804"/>
            <a:ext cx="8827800" cy="461624"/>
          </a:xfrm>
          <a:prstGeom prst="rect">
            <a:avLst/>
          </a:prstGeom>
          <a:solidFill>
            <a:srgbClr val="57A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>
                <a:solidFill>
                  <a:schemeClr val="bg1"/>
                </a:solidFill>
                <a:latin typeface="Cambria"/>
                <a:ea typeface="Cambria"/>
                <a:cs typeface="Cambria"/>
                <a:sym typeface="Cambria"/>
              </a:rPr>
              <a:t>METODOLOGIA ou MATERIAL E MÉTODOS</a:t>
            </a:r>
            <a:endParaRPr sz="1800" b="1">
              <a:solidFill>
                <a:schemeClr val="bg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179512" y="1909281"/>
            <a:ext cx="8640960" cy="193895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Escolher para o título: Metodologia ou Material e Métodos.</a:t>
            </a:r>
          </a:p>
          <a:p>
            <a:pPr algn="ctr"/>
            <a:r>
              <a:rPr lang="pt-BR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(Como foi feita a pesquisa? Quando e onde?</a:t>
            </a:r>
          </a:p>
          <a:p>
            <a:pPr algn="ctr"/>
            <a:r>
              <a:rPr lang="pt-BR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Que materiais e meios  foram necessários para a pesquisa? Se houve necessidade de sujeitos para a pesquisa, deve-se descrevê-los.</a:t>
            </a:r>
          </a:p>
          <a:p>
            <a:pPr algn="ctr"/>
            <a:r>
              <a:rPr lang="pt-BR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Espera-se aqui que a proposta seja detalhada e apresentada as etapas. Caso necessário, insira imagens e tabelas)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/>
        </p:nvSpPr>
        <p:spPr>
          <a:xfrm>
            <a:off x="150421" y="355600"/>
            <a:ext cx="8827800" cy="461700"/>
          </a:xfrm>
          <a:prstGeom prst="rect">
            <a:avLst/>
          </a:prstGeom>
          <a:solidFill>
            <a:srgbClr val="57A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>
                <a:solidFill>
                  <a:schemeClr val="bg1"/>
                </a:solidFill>
                <a:latin typeface="Cambria"/>
                <a:ea typeface="Cambria"/>
                <a:cs typeface="Cambria"/>
                <a:sym typeface="Cambria"/>
              </a:rPr>
              <a:t>RESULTADOS  E DISCUSSÃO</a:t>
            </a:r>
            <a:endParaRPr sz="1800" b="1">
              <a:solidFill>
                <a:schemeClr val="bg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928467" y="1274245"/>
            <a:ext cx="7582486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mbria" pitchFamily="18" charset="0"/>
                <a:ea typeface="Cambria" pitchFamily="18" charset="0"/>
              </a:rPr>
              <a:t>(Apresentar os resultados alcançados com a pesquisa, incluindo tanto os resultados positivos quanto os negativos. E confrontá-los com a teoria apresentada por outros autores, expondo as divergências e os consensos sobre o tema. A discussão permite fundamentar a hipótese defendida no trabalho, alcançar os objetivos propostos, responder às questões de pesquisa e chegar às conclusões).</a:t>
            </a:r>
            <a:endParaRPr lang="pt-BR" sz="20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/>
        </p:nvSpPr>
        <p:spPr>
          <a:xfrm>
            <a:off x="150421" y="355600"/>
            <a:ext cx="8827800" cy="461624"/>
          </a:xfrm>
          <a:prstGeom prst="rect">
            <a:avLst/>
          </a:prstGeom>
          <a:solidFill>
            <a:srgbClr val="57A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>
                <a:solidFill>
                  <a:schemeClr val="bg1"/>
                </a:solidFill>
                <a:latin typeface="Cambria"/>
                <a:ea typeface="Cambria"/>
                <a:cs typeface="Cambria"/>
                <a:sym typeface="Cambria"/>
              </a:rPr>
              <a:t>CONSIDERAÇÕES FINAIS ou CONCLUSÃO</a:t>
            </a:r>
            <a:endParaRPr sz="1800" b="1">
              <a:solidFill>
                <a:schemeClr val="bg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3" name="Retângulo 2"/>
          <p:cNvSpPr/>
          <p:nvPr/>
        </p:nvSpPr>
        <p:spPr>
          <a:xfrm>
            <a:off x="562708" y="1559636"/>
            <a:ext cx="806078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2000" dirty="0" smtClean="0">
                <a:latin typeface="Cambria" pitchFamily="18" charset="0"/>
                <a:ea typeface="Cambria" pitchFamily="18" charset="0"/>
              </a:rPr>
              <a:t>Escolher para o título: considerações finais ou conclusão.</a:t>
            </a:r>
          </a:p>
          <a:p>
            <a:pPr algn="just"/>
            <a:r>
              <a:rPr lang="pt-BR" sz="2000" dirty="0" smtClean="0">
                <a:latin typeface="Cambria" pitchFamily="18" charset="0"/>
                <a:ea typeface="Cambria" pitchFamily="18" charset="0"/>
              </a:rPr>
              <a:t>(Apresentar as considerações correspondentes aos objetivos e/ou hipóteses da pesquisa. Destacar as contribuições dos resultados da pesquisa para a área do conhecimento e para a sociedade em geral. Recomenda-se que o último parágrafo apresente as perspectivas futuras do trabalho, tendo por base os resultados de sua pesquisa).</a:t>
            </a:r>
            <a:endParaRPr lang="pt-BR" sz="2000" dirty="0">
              <a:latin typeface="Cambria" pitchFamily="18" charset="0"/>
              <a:ea typeface="Cambria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2"/>
          <p:cNvSpPr txBox="1"/>
          <p:nvPr/>
        </p:nvSpPr>
        <p:spPr>
          <a:xfrm>
            <a:off x="150421" y="383736"/>
            <a:ext cx="8827800" cy="461624"/>
          </a:xfrm>
          <a:prstGeom prst="rect">
            <a:avLst/>
          </a:prstGeom>
          <a:solidFill>
            <a:srgbClr val="57A6D7"/>
          </a:solidFill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pt-BR" sz="2400" b="1" dirty="0" smtClean="0">
                <a:solidFill>
                  <a:schemeClr val="bg1"/>
                </a:solidFill>
                <a:latin typeface="Cambria"/>
                <a:ea typeface="Cambria"/>
                <a:cs typeface="Cambria"/>
                <a:sym typeface="Cambria"/>
              </a:rPr>
              <a:t>REFERÊNCIAS</a:t>
            </a:r>
            <a:endParaRPr sz="1800" b="1">
              <a:solidFill>
                <a:schemeClr val="bg1"/>
              </a:solidFill>
              <a:latin typeface="Cambria"/>
              <a:ea typeface="Cambria"/>
              <a:cs typeface="Cambria"/>
              <a:sym typeface="Cambria"/>
            </a:endParaRPr>
          </a:p>
        </p:txBody>
      </p:sp>
      <p:sp>
        <p:nvSpPr>
          <p:cNvPr id="122" name="Google Shape;122;p2"/>
          <p:cNvSpPr txBox="1"/>
          <p:nvPr/>
        </p:nvSpPr>
        <p:spPr>
          <a:xfrm>
            <a:off x="179512" y="1909281"/>
            <a:ext cx="8640960" cy="7078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algn="ctr"/>
            <a:r>
              <a:rPr lang="pt-BR" sz="2000" dirty="0" smtClean="0">
                <a:solidFill>
                  <a:schemeClr val="tx1"/>
                </a:solidFill>
                <a:latin typeface="Cambria" pitchFamily="18" charset="0"/>
                <a:ea typeface="Cambria" pitchFamily="18" charset="0"/>
              </a:rPr>
              <a:t>(Apresentar os artigos e trabalhos que foram citados nesta apresentação, conforme as regras da ABNT)</a:t>
            </a:r>
            <a:endParaRPr sz="2000">
              <a:solidFill>
                <a:schemeClr val="tx1"/>
              </a:solidFill>
              <a:latin typeface="Cambria" pitchFamily="18" charset="0"/>
              <a:ea typeface="Cambria" pitchFamily="18" charset="0"/>
              <a:sym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434</Words>
  <Application>Microsoft Office PowerPoint</Application>
  <PresentationFormat>Apresentação na tela (4:3)</PresentationFormat>
  <Paragraphs>36</Paragraphs>
  <Slides>10</Slides>
  <Notes>10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10</vt:i4>
      </vt:variant>
    </vt:vector>
  </HeadingPairs>
  <TitlesOfParts>
    <vt:vector size="11" baseType="lpstr">
      <vt:lpstr>Tema do Office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Ana Carolina</dc:creator>
  <cp:lastModifiedBy>dayana</cp:lastModifiedBy>
  <cp:revision>24</cp:revision>
  <dcterms:created xsi:type="dcterms:W3CDTF">2010-05-11T01:03:47Z</dcterms:created>
  <dcterms:modified xsi:type="dcterms:W3CDTF">2025-04-19T21:17:56Z</dcterms:modified>
</cp:coreProperties>
</file>